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</p:sldMasterIdLst>
  <p:sldIdLst>
    <p:sldId id="256" r:id="rId4"/>
    <p:sldId id="259" r:id="rId5"/>
    <p:sldId id="260" r:id="rId6"/>
    <p:sldId id="261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2F8"/>
    <a:srgbClr val="C6EEF6"/>
    <a:srgbClr val="D7F3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F2CDCE-28EC-4BC1-A7E4-CEFD2B3D01A5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EA9519-EF6E-42EB-9E36-11E47FD2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65000">
              <a:schemeClr val="tx2">
                <a:lumMod val="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889844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практической деятельности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отдела регионального государственного надзора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обеспечением сохранности автомобильных дорог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контролю за осуществлением перевозок пассажиров и багажа легковым такси на территории Курской области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за соблюдением установленного в области особого порядка передвижения транспортных средств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межмуниципальным маршрутам регулярного сообщения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1 полугодие 2020 года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636912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за период с 16.04 по 01.07.2020 было проведено 13 совместных рейдов.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Составлено 12 административных протоколов в отношении водителей легковых такси.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резент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219757"/>
            <a:ext cx="3741543" cy="29932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63691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Часть нарушений (8 случаев) была оперативно устранена.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резент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313295"/>
            <a:ext cx="3741543" cy="28061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63691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не устраненным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нарушениям были вынесены определения и возбуждены административные расследования в отношении ИП и юридических лиц, на которых оформлены разрешения легкового такси.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резент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052736"/>
            <a:ext cx="5325719" cy="1890258"/>
          </a:xfrm>
        </p:spPr>
      </p:pic>
      <p:sp>
        <p:nvSpPr>
          <p:cNvPr id="5" name="TextBox 4"/>
          <p:cNvSpPr txBox="1"/>
          <p:nvPr/>
        </p:nvSpPr>
        <p:spPr>
          <a:xfrm>
            <a:off x="2915816" y="465313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привлечено к административной ответственности 6 перевозчиков такси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852936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же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период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03.06.2020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25.06.2020 было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проведено 5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рейдовых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мероприятий по контролю за соблюдением установленного в области особого порядка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передвижения транспортных средств по межмуниципальным маршрутам регулярного сообщения</a:t>
            </a:r>
          </a:p>
        </p:txBody>
      </p:sp>
      <p:pic>
        <p:nvPicPr>
          <p:cNvPr id="7" name="Содержимое 6" descr="Презент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692696"/>
            <a:ext cx="5191657" cy="2915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2420888"/>
            <a:ext cx="756084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Были проверены </a:t>
            </a:r>
          </a:p>
          <a:p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 автобусов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9 случаях выявлены нарушения (один со стороны водителя).</a:t>
            </a:r>
          </a:p>
          <a:p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Составлено 8 протоколов, все материалы завершены оформлением и переданы на рассмотрение в суд.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Еще по одному эпизоду возбуждено административное расследование и вызван представитель юридического лица для составления протокола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резент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836712"/>
            <a:ext cx="4965679" cy="2232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1700810"/>
          <a:ext cx="8568951" cy="2880317"/>
        </p:xfrm>
        <a:graphic>
          <a:graphicData uri="http://schemas.openxmlformats.org/drawingml/2006/table">
            <a:tbl>
              <a:tblPr/>
              <a:tblGrid>
                <a:gridCol w="888633"/>
                <a:gridCol w="743050"/>
                <a:gridCol w="790801"/>
                <a:gridCol w="860098"/>
                <a:gridCol w="614937"/>
                <a:gridCol w="595138"/>
                <a:gridCol w="644637"/>
                <a:gridCol w="1116905"/>
                <a:gridCol w="825158"/>
                <a:gridCol w="663853"/>
                <a:gridCol w="825741"/>
              </a:tblGrid>
              <a:tr h="1107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Вид контроля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Проведено административных расследований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Заведено административных дел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Составлено актов осмотра транспортных средств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Подготовлено </a:t>
                      </a:r>
                      <a:r>
                        <a:rPr lang="ru-RU" sz="1000" baseline="0" dirty="0" smtClean="0">
                          <a:latin typeface="Arial Narrow"/>
                          <a:ea typeface="Calibri"/>
                          <a:cs typeface="Times New Roman"/>
                        </a:rPr>
                        <a:t>фото-, видеоматериалов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Составлено ходатайств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Вынесено определений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Получено выписок из реестра такси, ЕГРЮЛ/ЕГРЮП, СМП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Направлено телефонограмм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Направлено уведомлений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Произведено отслеживаний почтовых отправлений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за легковым и такси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07365" algn="l"/>
                        </a:tabLs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07365" algn="l"/>
                        </a:tabLs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20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-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62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12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28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29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/>
                          <a:ea typeface="Calibri"/>
                          <a:cs typeface="Times New Roman"/>
                        </a:rPr>
                        <a:t>15</a:t>
                      </a:r>
                      <a:endParaRPr lang="ru-RU" sz="10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за соблюдением особого порядка (маски)</a:t>
                      </a:r>
                      <a:endParaRPr lang="ru-RU" sz="10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9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9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ru-RU" sz="10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44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17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27</a:t>
                      </a:r>
                      <a:endParaRPr lang="ru-RU" sz="1000" baseline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12</a:t>
                      </a:r>
                      <a:endParaRPr lang="ru-RU" sz="10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15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29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106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29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38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10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56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/>
                          <a:ea typeface="Calibri"/>
                          <a:cs typeface="Times New Roman"/>
                        </a:rPr>
                        <a:t>27</a:t>
                      </a:r>
                      <a:endParaRPr lang="ru-RU" sz="1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9807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Проведенная административная работа по выявленным нарушениям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157192"/>
            <a:ext cx="806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настоящее время в разработке находятся 3 административных дела.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3F9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9807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контрольно-надзорных мероприятий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94116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Выявлено 22 правонарушения. Составлено 26 протоколов. В 8 случаях нарушения были оперативно устранены. Вынесено                                  18 постановлений. По впервые выявленным нарушениям определены наказания в виде предупреждений, наложен 1 штраф на сумму 5000 рублей, подготавливается материал на штраф в 10000 рублей. </a:t>
            </a: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нарушениям особого режима передвижения (за отсутствие масок в автобусах) отработано и передано в суд                                         	8 материалов.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412776"/>
          <a:ext cx="8640959" cy="3384377"/>
        </p:xfrm>
        <a:graphic>
          <a:graphicData uri="http://schemas.openxmlformats.org/drawingml/2006/table">
            <a:tbl>
              <a:tblPr/>
              <a:tblGrid>
                <a:gridCol w="813073"/>
                <a:gridCol w="436459"/>
                <a:gridCol w="440071"/>
                <a:gridCol w="440071"/>
                <a:gridCol w="438523"/>
                <a:gridCol w="438523"/>
                <a:gridCol w="437491"/>
                <a:gridCol w="736202"/>
                <a:gridCol w="736202"/>
                <a:gridCol w="658300"/>
                <a:gridCol w="804302"/>
                <a:gridCol w="511781"/>
                <a:gridCol w="731559"/>
                <a:gridCol w="509201"/>
                <a:gridCol w="509201"/>
              </a:tblGrid>
              <a:tr h="19446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Вид контроля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Составлено административных протоколов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Устранено выявленных нарушений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Направлено материалов в суды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Вынесено постановлений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по ч.3 ст. 11.14.1 КоАП РФ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по ч.2,3 ст. 12,31 КоАП РФ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по ч.1 ст 20.6.1 КоАП РФ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оправдательных, ед.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с назначением наказания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административное предупреждение, ед.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административный штраф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ЮЛ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На ИП, </a:t>
                      </a: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должностных </a:t>
                      </a:r>
                      <a:r>
                        <a:rPr lang="ru-RU" sz="1000" baseline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лиц</a:t>
                      </a:r>
                      <a:endParaRPr lang="ru-RU" sz="1000" baseline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водителей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ЮЛ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должностных лиц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водителей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ЮЛ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должностных лиц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на сумму, руб.</a:t>
                      </a: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ru-RU" sz="1000" baseline="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легковыми такси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5000=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ru-RU" sz="1000" b="1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соблюдением особого порядка (маски)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baseline="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aseline="0" dirty="0">
                        <a:solidFill>
                          <a:srgbClr val="FF000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aseline="0">
                        <a:solidFill>
                          <a:srgbClr val="FF000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aseline="0">
                        <a:solidFill>
                          <a:srgbClr val="FF000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aseline="0" dirty="0">
                        <a:solidFill>
                          <a:srgbClr val="FF000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aseline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>
                          <a:latin typeface="Arial Narrow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aseline="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5000=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698</TotalTime>
  <Words>427</Words>
  <Application>Microsoft Office PowerPoint</Application>
  <PresentationFormat>Экран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Метро</vt:lpstr>
      <vt:lpstr>1_Открытая</vt:lpstr>
      <vt:lpstr>2_Открытая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Андрей_Спицин</dc:creator>
  <cp:lastModifiedBy>Сергей_Зотов</cp:lastModifiedBy>
  <cp:revision>76</cp:revision>
  <dcterms:created xsi:type="dcterms:W3CDTF">2020-07-03T11:05:24Z</dcterms:created>
  <dcterms:modified xsi:type="dcterms:W3CDTF">2020-07-20T07:07:33Z</dcterms:modified>
</cp:coreProperties>
</file>